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5375" y="1968996"/>
            <a:ext cx="10001250" cy="1401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b="0" sz="4800" i="0" u="none">
                <a:solidFill>
                  <a:srgbClr val="FFFFFF"/>
                </a:solidFill>
                <a:latin typeface="Outfit SemiBold"/>
              </a:rPr>
              <a:t>2026 E-TİCARET REKLAM </a:t>
            </a:r>
            <a:r>
              <a:rPr b="0" sz="4800" i="0" u="none">
                <a:solidFill>
                  <a:srgbClr val="C3F312"/>
                </a:solidFill>
                <a:latin typeface="Outfit SemiBold"/>
              </a:rPr>
              <a:t>MANİFESTOSU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50" y="3599557"/>
            <a:ext cx="8572500" cy="6703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FFFFFF"/>
                </a:solidFill>
                <a:latin typeface="Plus Jakarta Sans"/>
              </a:rPr>
              <a:t>Yapay Zeka Çağında Canlı Panel Verileri, Alternatif Satış Hunileri ve Kreatif Odaklı Tasarımlarla Milyonluk Ciroya Ulaştıran Reklam Manifestosu.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3500" y="4698503"/>
            <a:ext cx="9525000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200" i="0" u="none">
                <a:solidFill>
                  <a:srgbClr val="C3F312"/>
                </a:solidFill>
                <a:latin typeface="Outfit SemiBold"/>
              </a:rPr>
              <a:t>İSMAİL KORKUT — KORKUT MEDYA KURUCUSU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0314" y="2833687"/>
            <a:ext cx="10971371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FFFFFF"/>
                </a:solidFill>
                <a:latin typeface="Outfit SemiBold"/>
              </a:rPr>
              <a:t>BÖLÜM IV: ALTERNATİF DÖNÜŞÜM HUNİLERİ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2250" y="3624262"/>
            <a:ext cx="666750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8D96B4"/>
                </a:solidFill>
                <a:latin typeface="Plus Jakarta Sans"/>
              </a:rPr>
              <a:t>Sadece Web Sitesi Satışı Yetmez. Kapıda Ödeme, Potansiyel Müşteri Formları ve Grafik Odaklı Profil Büyütme Formülleri.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321421"/>
            <a:ext cx="5324475" cy="29581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321421"/>
            <a:ext cx="5324475" cy="2958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3925" y="266432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Kapıda Ödemeli Satış (COD)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925" y="304532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3925" y="3245346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Güven Bariyerini Aşmak: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Türkiye pazarında kapıda ödeme seçeneği, web dönüşüm oranını 2 ila 4 kat artırır. Ancak operasyonel riskler mevcuttur.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4090987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Operasyonel Filtre: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Sipariş alındığı an otomatik SMS doğrulaması ve 1 saat içinde çağrı merkezi onay araması ile sahte siparişleri sıfırlayın.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66432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Mesajla Satış (WhatsApp / DM)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29400" y="304532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3245346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Sıcak Diyalog Etkisi: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Web sitesinden doğrudan satın almayan kitleyi WhatsApp ve DM reklamlarıyla yakalayıp birebir satış temsilcisiyle bağlayın.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090987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İlk Yanıt Süresi (TTR):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Mesaja 5 dakika içinde dönüldüğünde satış oranı %180 artar. Sık sorulan soruları ManyChat vb. otomasyonla çözün.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Kapıda Ödemeli Sipariş &amp; Mesaj Hunisi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319486"/>
            <a:ext cx="3486150" cy="296197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2925" y="2319486"/>
            <a:ext cx="3486150" cy="296197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319486"/>
            <a:ext cx="3486150" cy="29619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300" y="3252936"/>
            <a:ext cx="148534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Eleyici Sorular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3652986"/>
            <a:ext cx="2895600" cy="12189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Sadece isim ve telefon istemeyin. Form içine "Bütçeniz nedir?" veya "Hizmete ne zaman başlamak istersiniz?" gibi 2-3 eleyici özel soru ekleyerek kalitesiz veriyi eleyin.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3252936"/>
            <a:ext cx="2097293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Altın 5 Dakika Kuralı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3652986"/>
            <a:ext cx="2895600" cy="12189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Potansiyel müşteri formu dolduğu an, o veri sıcak veridir. Form doldurulduktan sonraki ilk 5 dakika içinde yapılan satış aramaları, ertesi gün yapılan aramalara göre 3 kat daha başarılıdır.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0100" y="3252936"/>
            <a:ext cx="2464370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"Zengin" Form Tasarımı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20100" y="3652986"/>
            <a:ext cx="2895600" cy="9751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Meta'nın sunduğu standart form yerine "Zengin İçerikli Form" seçerek şirketinizin referanslarını, logolarını ve hizmet detaylarını formun içine entegre edin.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2671911"/>
            <a:ext cx="361950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2671911"/>
            <a:ext cx="36195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671911"/>
            <a:ext cx="361950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Form Reklamlarında Nitelikli Veri Toplama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321421"/>
            <a:ext cx="5324475" cy="29581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321421"/>
            <a:ext cx="5324475" cy="2958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3925" y="266432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Grafikerin Rolü (Aesthetic Grid)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925" y="304532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3925" y="3245346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Güven Veren Tasarım Kimliği: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Profilinizi ziyaret eden kullanıcının 3 saniyede "burası profesyonel bir işletme" demesi gerekir.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3847207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Visual Assets: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Marka renk paleti uyumu, carousel (kaydırmalı) bilgilendirici infografik tasarımları, markayı temsil eden özel font stilleri ve hikaye kapağı (highlights) düzeni.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66432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Reklamcının Rolü (Performance)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29400" y="304532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3245346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Veriye Dayalı Trafik Beslemesi: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Canlı panel verilerindeki (`image_4a8a5e.png`) profil ziyareti reklamları bu aşamada devreye girer.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090987"/>
            <a:ext cx="46386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Kazan-Kazan Formülü: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1,85 TL birim maliyetle toplanan binlerce profil ziyaretçisi, grafikerin tasarladığı estetik grid sayesinde takipçiye ve DM otomasyonu ile müşteriye dönüşür.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Grafiker &amp; Reklamcı Sinerjisi: Profil Hunisi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276" y="2509837"/>
            <a:ext cx="11581447" cy="1295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FFFFFF"/>
                </a:solidFill>
                <a:latin typeface="Outfit SemiBold"/>
              </a:rPr>
              <a:t>BÖLÜM V: HİPER-ÖLÇEKLENME VE LTV/CAC SİNERJİSİ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2250" y="3948112"/>
            <a:ext cx="666750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8D96B4"/>
                </a:solidFill>
                <a:latin typeface="Plus Jakarta Sans"/>
              </a:rPr>
              <a:t>Enterprise Düzey E-Ticaret Yönetimi. Yapay Zeka Atıf Sapmaları ve Üst Düzey Sinyal Entegrasyonlarının Formülü.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323975"/>
            <a:ext cx="11029950" cy="4953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025" y="5010150"/>
            <a:ext cx="11029950" cy="457200"/>
          </a:xfrm>
          <a:prstGeom prst="rect">
            <a:avLst/>
          </a:prstGeom>
          <a:noFill/>
        </p:spPr>
        <p:txBody>
          <a:bodyPr wrap="square" lIns="14287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125" i="0" u="none">
                <a:solidFill>
                  <a:srgbClr val="FFFFFF"/>
                </a:solidFill>
                <a:latin typeface="Plus Jakarta Sans"/>
              </a:rPr>
              <a:t>Korkut Medya Gelişmiş CAPI Sunucu Entegrasyonu:</a:t>
            </a:r>
            <a:r>
              <a:rPr b="0" sz="1125" i="0" u="none">
                <a:solidFill>
                  <a:srgbClr val="8D96B4"/>
                </a:solidFill>
                <a:latin typeface="Plus Jakarta Sans"/>
              </a:rPr>
              <a:t> Reklam harcaması arttıkça atıf doğruluğunu %95 üzerinde tutarak algoritmayı kesintisiz besler.</a:t>
            </a:r>
            <a:r>
              <a:t>
</a:t>
            </a:r>
            <a:r>
              <a:rPr b="0" sz="1125" i="0" u="none">
                <a:solidFill>
                  <a:srgbClr val="8D96B4"/>
                </a:solidFill>
                <a:latin typeface="Plus Jakarta Sans"/>
              </a:rPr>
              <a:t> </a:t>
            </a:r>
            <a:r>
              <a:rPr b="1" sz="1125" i="0" u="none">
                <a:solidFill>
                  <a:srgbClr val="FFFFFF"/>
                </a:solidFill>
                <a:latin typeface="Plus Jakarta Sans"/>
              </a:rPr>
              <a:t>Standart Piksel Takibi:</a:t>
            </a:r>
            <a:r>
              <a:rPr b="0" sz="1125" i="0" u="none">
                <a:solidFill>
                  <a:srgbClr val="8D96B4"/>
                </a:solidFill>
                <a:latin typeface="Plus Jakarta Sans"/>
              </a:rPr>
              <a:t> Çerez kısıtlamaları ve reklam engelleyiciler yüzünden 4. haftadan sonra veri kaybı %60'a ulaşır; bütçe boşa gider.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5095875"/>
            <a:ext cx="95250" cy="95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5324475"/>
            <a:ext cx="95250" cy="95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Sinyal Gücü Atıf Sapması ve Veri Kararlılığı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492871"/>
            <a:ext cx="3549550" cy="26152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075" y="2492871"/>
            <a:ext cx="3549699" cy="261520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275" y="2492871"/>
            <a:ext cx="3549550" cy="26152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1051" y="3786187"/>
            <a:ext cx="3149498" cy="28575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9150" y="2730996"/>
            <a:ext cx="3226965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500" i="0" u="none">
                <a:solidFill>
                  <a:srgbClr val="FFFFFF"/>
                </a:solidFill>
                <a:latin typeface="Outfit SemiBold"/>
              </a:rPr>
              <a:t>TOFU (Kitle Kazanımı)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064371"/>
            <a:ext cx="307330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Amaç: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Sıcak kitle havuzu oluşturmak.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422451"/>
            <a:ext cx="307330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CAC Hedefi: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Kabul edilebilir en düşük maliyet.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4024312"/>
            <a:ext cx="30733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Kreatif Yol Haritası: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Geniş kitleye hitap eden kancalar, 1,85 TL profil ziyaret hedefleri.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21100" y="3786187"/>
            <a:ext cx="3149650" cy="2857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9200" y="2730996"/>
            <a:ext cx="3227122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500" i="0" u="none">
                <a:solidFill>
                  <a:srgbClr val="FFFFFF"/>
                </a:solidFill>
                <a:latin typeface="Outfit SemiBold"/>
              </a:rPr>
              <a:t>MOFU (Güven İnşası)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9200" y="3064371"/>
            <a:ext cx="3073449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Amaç: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Sepete atanları satın almaya ikna etmek.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9200" y="3666232"/>
            <a:ext cx="3073449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Sinyal Odağı: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CAPI mikro dönüşüm olayları.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200" y="4024312"/>
            <a:ext cx="3073449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Tasarım Dili: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Estetik grid yapıları, ürün kalite belgeleri, sosyal kanıt carousel tasarımları.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61301" y="3786187"/>
            <a:ext cx="3149498" cy="2857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99400" y="2730996"/>
            <a:ext cx="3226965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500" i="0" u="none">
                <a:solidFill>
                  <a:srgbClr val="FFFFFF"/>
                </a:solidFill>
                <a:latin typeface="Outfit SemiBold"/>
              </a:rPr>
              <a:t>BOFU / LTV Whales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9400" y="3064371"/>
            <a:ext cx="3073300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Amaç: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Sadık müşteriden tekrar satış çıkarmak.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9400" y="3666232"/>
            <a:ext cx="3073300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POAS Hedefi: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2.0+ Net Karlılık.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9400" y="4024312"/>
            <a:ext cx="30733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Huni Kurgusu: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VIP müşteri indirimleri, e-posta listeleri, WhatsApp özel teklif entegrasyonları.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Milyonluk Markalar İçin Kohort Bazlı CAC / LTV Matrisi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976687"/>
            <a:ext cx="11029950" cy="28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0362" y="4229100"/>
            <a:ext cx="2547818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C3F312"/>
                </a:solidFill>
                <a:latin typeface="Outfit Medium"/>
              </a:rPr>
              <a:t>Q1 — Altyapı Entegrasyonu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4581525"/>
            <a:ext cx="2426493" cy="6398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b="0" sz="1050" i="0" u="none">
                <a:solidFill>
                  <a:srgbClr val="8D96B4"/>
                </a:solidFill>
                <a:latin typeface="Plus Jakarta Sans"/>
              </a:rPr>
              <a:t>Sunucu taraflı CAPI kurulumu, veri eşleştirme oranının %95 seviyesine çekilmesi.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88131" y="2646312"/>
            <a:ext cx="2547818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C3F312"/>
                </a:solidFill>
                <a:latin typeface="Outfit Medium"/>
              </a:rPr>
              <a:t>Q2 — Kreatif Laboratuvarı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48794" y="2998737"/>
            <a:ext cx="2426493" cy="6398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b="0" sz="1050" i="0" u="none">
                <a:solidFill>
                  <a:srgbClr val="8D96B4"/>
                </a:solidFill>
                <a:latin typeface="Plus Jakarta Sans"/>
              </a:rPr>
              <a:t>UGC 2.0 modelleri, kanca testleri, grafiker ve reklamcı sinerjisiyle estetik grid inşası.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5900" y="4229100"/>
            <a:ext cx="2547818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C3F312"/>
                </a:solidFill>
                <a:latin typeface="Outfit Medium"/>
              </a:rPr>
              <a:t>Q3 — Alternatif Huniler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16563" y="4581525"/>
            <a:ext cx="2426493" cy="6398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b="0" sz="1050" i="0" u="none">
                <a:solidFill>
                  <a:srgbClr val="8D96B4"/>
                </a:solidFill>
                <a:latin typeface="Plus Jakarta Sans"/>
              </a:rPr>
              <a:t>COD kargo SMS doğrulama filtreleri, WhatsApp otomasyonları ve form optimizasyonları.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23670" y="2646312"/>
            <a:ext cx="2547818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C3F312"/>
                </a:solidFill>
                <a:latin typeface="Outfit Medium"/>
              </a:rPr>
              <a:t>Q4 — Hiper Scaling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84332" y="2998737"/>
            <a:ext cx="2426493" cy="6398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b="0" sz="1050" i="0" u="none">
                <a:solidFill>
                  <a:srgbClr val="8D96B4"/>
                </a:solidFill>
                <a:latin typeface="Plus Jakarta Sans"/>
              </a:rPr>
              <a:t>Dikey &amp; yatay ölçekleme metodolojisi ile POAS tabanlı sürdürülebilir milyorluk ciro patlaması.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08546" y="39052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70914"/>
          </a:solidFill>
          <a:ln w="381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576316" y="39052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70914"/>
          </a:solidFill>
          <a:ln w="38100">
            <a:solidFill>
              <a:srgbClr val="C3F31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444085" y="39052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70914"/>
          </a:solidFill>
          <a:ln w="3810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10311854" y="39052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70914"/>
          </a:solidFill>
          <a:ln w="38100">
            <a:solidFill>
              <a:srgbClr val="C3F31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2026 Marka Büyütme ve Hiper-Ölçekleme Yol Haritası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5" y="4465290"/>
            <a:ext cx="1866900" cy="5238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025" y="4465290"/>
            <a:ext cx="2828925" cy="5238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700" y="4465290"/>
            <a:ext cx="2447925" cy="523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276" y="1868834"/>
            <a:ext cx="11581447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5700" i="0" u="none">
                <a:solidFill>
                  <a:srgbClr val="FFFFFF"/>
                </a:solidFill>
                <a:latin typeface="Outfit SemiBold"/>
              </a:rPr>
              <a:t>Korkut Medya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935634"/>
            <a:ext cx="1102995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950" i="0" u="none">
                <a:solidFill>
                  <a:srgbClr val="C3F312"/>
                </a:solidFill>
                <a:latin typeface="Outfit Medium"/>
              </a:rPr>
              <a:t>Reklamcılık Bir Sanat Değil, Tamamen Veri Bilimidir.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2250" y="3630959"/>
            <a:ext cx="666750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8D96B4"/>
                </a:solidFill>
                <a:latin typeface="Plus Jakarta Sans"/>
              </a:rPr>
              <a:t>E-ticaretinizi ve satış hunilerinizi 2026 kurallarıyla ölçeklendirmek ve karlı büyüme modeline geçmek için Türkiye'nin en iyi performans ajansıyla tanışın.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3650" y="4655790"/>
            <a:ext cx="152400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6300" y="4655790"/>
            <a:ext cx="171450" cy="171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0975" y="4655790"/>
            <a:ext cx="171450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5546" y="2833687"/>
            <a:ext cx="7260907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FFFFFF"/>
                </a:solidFill>
                <a:latin typeface="Outfit SemiBold"/>
              </a:rPr>
              <a:t>BÖLÜM I: ALGORİTMA EVRİMİ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2250" y="3624262"/>
            <a:ext cx="666750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8D96B4"/>
                </a:solidFill>
                <a:latin typeface="Plus Jakarta Sans"/>
              </a:rPr>
              <a:t>Eski Teknik Ezberleri Unutun. Algoritmaların Büyük Dönüşümü ve 2026 Yapay Zeka Mantığını Keşfedin.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264271"/>
            <a:ext cx="5324475" cy="30724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64271"/>
            <a:ext cx="5324475" cy="3072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3925" y="260717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Eski Sistem (2020 - 2024)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925" y="298817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3925" y="3188196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Mikro Hedefleme: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Yaş, lokasyon ve daraltılmış ilgi alanları kombinasyonuyla manuel kitle havuzları oluşturuluyordu.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3790057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Çerez Bağımlılığı: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Tarayıcı çerezlerine bağlı güvensiz takip ve optimizasyon yürütülüyordu.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3925" y="4391917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CTR/TBM Odaklılık: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Tek hedef reklamı ucuza tıklatmak ve sığ dönüşüm kovalamaktı.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607171"/>
            <a:ext cx="4870608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C3F312"/>
                </a:solidFill>
                <a:latin typeface="Outfit Medium"/>
              </a:rPr>
              <a:t>Yeni Nesil Yapay Zeka (2026+)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29400" y="2988171"/>
            <a:ext cx="4638675" cy="9525"/>
          </a:xfrm>
          <a:prstGeom prst="rect">
            <a:avLst/>
          </a:prstGeom>
          <a:solidFill>
            <a:srgbClr val="C3F3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29400" y="3188196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Kreatif Odaklı Geniş Hedefleme: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Algoritma hedef kitleyi reklamın ilk 3 saniyesindeki görsel ve metin dilinden kendi bulur.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3790057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API Odaklı Sinyal Gücü: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Conversion API (CAPI) üzerinden doğrudan 1st-party tahmini veri akışı sağlanır.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4391917"/>
            <a:ext cx="4638675" cy="487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1" sz="1200" i="0" u="none">
                <a:solidFill>
                  <a:srgbClr val="FFFFFF"/>
                </a:solidFill>
                <a:latin typeface="Plus Jakarta Sans"/>
              </a:rPr>
              <a:t>POAS &amp; LTV Odaklılık:</a:t>
            </a:r>
            <a:r>
              <a:rPr b="0" sz="1200" i="0" u="none">
                <a:solidFill>
                  <a:srgbClr val="8D96B4"/>
                </a:solidFill>
                <a:latin typeface="Plus Jakarta Sans"/>
              </a:rPr>
              <a:t> Reklam harcamasının gerçek karlılığı (Profit on Ad Spend) birincil KPI haline gelir.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Eski vs. Yeni Nesil Algoritma Mantığı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0479" y="2833687"/>
            <a:ext cx="8331041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FFFFFF"/>
                </a:solidFill>
                <a:latin typeface="Outfit SemiBold"/>
              </a:rPr>
              <a:t>BÖLÜM II: 2026 KREATİF MİMARİSİ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2250" y="3624262"/>
            <a:ext cx="666750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8D96B4"/>
                </a:solidFill>
                <a:latin typeface="Plus Jakarta Sans"/>
              </a:rPr>
              <a:t>Algoritmanın Gizli Kodlarını Çözen, Reklam Körlüğünü Kıran Dönüşüm Şablonları ve Psikolojik Kancalar.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441376"/>
            <a:ext cx="3486150" cy="27181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2925" y="2441376"/>
            <a:ext cx="3486150" cy="271819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441376"/>
            <a:ext cx="3486150" cy="2718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300" y="3374826"/>
            <a:ext cx="271143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UGC 2.0 (Doğal Deneyim)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3774876"/>
            <a:ext cx="2895600" cy="9751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Profesyonel stüdyo ışığı olmadan tamamen dikey mobil çekimle, samimi bir arkadaş tavsiyesi hissi veren tüketici videoları.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3374826"/>
            <a:ext cx="132829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Ters Psikoloji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3774876"/>
            <a:ext cx="28956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"Bunu asla almayın!" benzeri provokatif girişlerle savunma mekanizmasını devre dışı bırakan dürüst kurgu modelleri.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0100" y="3374826"/>
            <a:ext cx="2601418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Problem - Çözüm Matrisi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20100" y="3774876"/>
            <a:ext cx="2895600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İlk saniyede tüketiciye en can acıtıcı problemini hissettirip, hemen ardından ürünün somut etkisini kanıtlayan videolar.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2793801"/>
            <a:ext cx="3143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2793801"/>
            <a:ext cx="409575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793801"/>
            <a:ext cx="361950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2026'nın En Çok Satan Kreatifleri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50" y="2146994"/>
            <a:ext cx="86201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FFFFFF"/>
                </a:solidFill>
                <a:latin typeface="Plus Jakarta Sans"/>
              </a:rPr>
              <a:t>Görsel + Metin Çelişkisi:</a:t>
            </a:r>
            <a:r>
              <a:rPr b="0" sz="1350" i="0" u="none">
                <a:solidFill>
                  <a:srgbClr val="D2D6E4"/>
                </a:solidFill>
                <a:latin typeface="Plus Jakarta Sans"/>
              </a:rPr>
              <a:t> Ekranda mutlu bir insan varken üstte zıt ve olumsuz bir metin barındırarak kullanıcının meraklanmasını ve sesi açmasını sağlayın.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250" y="2905125"/>
            <a:ext cx="862012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FFFFFF"/>
                </a:solidFill>
                <a:latin typeface="Plus Jakarta Sans"/>
              </a:rPr>
              <a:t>Doğrudan Kimlik Hedefleme:</a:t>
            </a:r>
            <a:r>
              <a:rPr b="0" sz="1350" i="0" u="none">
                <a:solidFill>
                  <a:srgbClr val="D2D6E4"/>
                </a:solidFill>
                <a:latin typeface="Plus Jakarta Sans"/>
              </a:rPr>
              <a:t> "Günde 8 saatten fazla bilgisayar başında oturuyorsan..." diyerek yapay zeka reklam botlarının video üzerinden görsel tarama (OCR) ile okuyup hedefleme yapabileceği büyük, esnek alt yazılar gömün.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0250" y="3937545"/>
            <a:ext cx="86201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FFFFFF"/>
                </a:solidFill>
                <a:latin typeface="Plus Jakarta Sans"/>
              </a:rPr>
              <a:t>Negatif Durdurma Kancası:</a:t>
            </a:r>
            <a:r>
              <a:rPr b="0" sz="1350" i="0" u="none">
                <a:solidFill>
                  <a:srgbClr val="D2D6E4"/>
                </a:solidFill>
                <a:latin typeface="Plus Jakarta Sans"/>
              </a:rPr>
              <a:t> Kullanıcının yaptığı bir hatayı yüzüne vurun: "Hâlâ bu ürünü bu şekilde kullanıyorsan paranı resmen çöpe atıyorsun!"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0250" y="4695676"/>
            <a:ext cx="86201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FFFFFF"/>
                </a:solidFill>
                <a:latin typeface="Plus Jakarta Sans"/>
              </a:rPr>
              <a:t>Büyük Metin Tipografisi:</a:t>
            </a:r>
            <a:r>
              <a:rPr b="0" sz="1350" i="0" u="none">
                <a:solidFill>
                  <a:srgbClr val="D2D6E4"/>
                </a:solidFill>
                <a:latin typeface="Plus Jakarta Sans"/>
              </a:rPr>
              <a:t> Yapay zeka reklam botlarının video üzerinden görsel tarama (OCR) ile okuyup hedefleme yapabileceği büyük, esnek alt yazılar gömün.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180332"/>
            <a:ext cx="190500" cy="2000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25" y="2938462"/>
            <a:ext cx="190500" cy="2000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25" y="3970883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625" y="4729013"/>
            <a:ext cx="171450" cy="2000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Algoritmayı Çivileyen Kanca Formülleri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5478" y="2833687"/>
            <a:ext cx="8341042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FFFFFF"/>
                </a:solidFill>
                <a:latin typeface="Outfit SemiBold"/>
              </a:rPr>
              <a:t>BÖLÜM III: FİNANSAL ÖLÇEKLEME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2250" y="3624262"/>
            <a:ext cx="6667500" cy="609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b="0" sz="1500" i="0" u="none">
                <a:solidFill>
                  <a:srgbClr val="8D96B4"/>
                </a:solidFill>
                <a:latin typeface="Plus Jakarta Sans"/>
              </a:rPr>
              <a:t>ROAS İllüzyonunun Sonu. E-Ticarette Gerçek Büyüme İçin POAS Entegrasyonu ve Veri Okuma Metotları.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526434"/>
            <a:ext cx="11029950" cy="426541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b="1" sz="1050" i="0" u="none">
                <a:solidFill>
                  <a:srgbClr val="FFFFFF"/>
                </a:solidFill>
                <a:latin typeface="Plus Jakarta Sans"/>
              </a:rPr>
              <a:t>Referans Dosya image_4a8a5e.png Analizi:</a:t>
            </a:r>
            <a:r>
              <a:rPr b="0" sz="1050" i="0" u="none">
                <a:solidFill>
                  <a:srgbClr val="8D96B4"/>
                </a:solidFill>
                <a:latin typeface="Plus Jakarta Sans"/>
              </a:rPr>
              <a:t> Canlı panel verilerinde görüldüğü üzere, ana ölçek kampanyası (NEW SATIŞ) pikseli en düşük maliyetle (251,39 TL) domine ederken, test grupları (SATIŞ TEST 1 ve Kopya) kontrollü maliyet sınırlarında çalışmaktadır. Profil hunisi ise 1,85 TL birim maliyetle kitle beslemesi yapmaktadır.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1025" y="1647973"/>
          <a:ext cx="11029947" cy="368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820614"/>
                <a:gridCol w="1720453"/>
                <a:gridCol w="1117401"/>
                <a:gridCol w="1372939"/>
                <a:gridCol w="1429047"/>
                <a:gridCol w="3569493"/>
              </a:tblGrid>
              <a:tr h="737592"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Kampanya Adı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İlişkilendirme Ayarı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Yayın Durumu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Sıklık (Frequency)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Sonuç Başına Ücret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C3F312"/>
                          </a:solidFill>
                          <a:latin typeface="Outfit SemiBold"/>
                        </a:rPr>
                        <a:t>Kampanya Rolü / Teşhis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127"/>
                    </a:solidFill>
                  </a:tcPr>
                </a:tc>
              </a:tr>
              <a:tr h="737592"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NEW SATIŞ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Birden Fazla İlişkilendirme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Aktif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1.44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251,39 TL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</a:t>
                      </a:r>
                      <a:r>
                        <a:rPr b="0" sz="1125" i="0" u="none">
                          <a:solidFill>
                            <a:srgbClr val="C3F312"/>
                          </a:solidFill>
                          <a:latin typeface="Plus Jakarta Sans"/>
                        </a:rPr>
                        <a:t>(Alışveriş)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Ölçekleme Grubu: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En karlı, optimize edilmiş ana satış hunisi.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7592"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SATIŞ TEST 1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7 Günlük Tıklama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Aktif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1.45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273,49 TL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</a:t>
                      </a:r>
                      <a:r>
                        <a:rPr b="0" sz="1125" i="0" u="none">
                          <a:solidFill>
                            <a:srgbClr val="C3F312"/>
                          </a:solidFill>
                          <a:latin typeface="Plus Jakarta Sans"/>
                        </a:rPr>
                        <a:t>(Alışveriş)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Kreatif Test Grubu: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Yeni kancaların ana bütçeyi sarsmadan denenmesi.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7592"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NEW SATIŞ - Kopya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7 Günlük Tıklama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Aktif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1.08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300,84 TL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</a:t>
                      </a:r>
                      <a:r>
                        <a:rPr b="0" sz="1125" i="0" u="none">
                          <a:solidFill>
                            <a:srgbClr val="C3F312"/>
                          </a:solidFill>
                          <a:latin typeface="Plus Jakarta Sans"/>
                        </a:rPr>
                        <a:t>(Alışveriş)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Yatay Varyasyon: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Alternatif reklam setlerinin test aşaması.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37592"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Instagram Gönderisi / Takipçi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 Günlük Tıklama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Aktif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1.26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1,85 TL - 1,91 TL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(Ziyaret)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125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Huni Üstü (TOFU):</a:t>
                      </a:r>
                      <a:r>
                        <a:rPr b="0" sz="1125" i="0" u="none">
                          <a:solidFill>
                            <a:srgbClr val="8D96B4"/>
                          </a:solidFill>
                          <a:latin typeface="Plus Jakarta Sans"/>
                        </a:rPr>
                        <a:t> Profil hunisiyle organik ve çok ucuz sıcak kitle biriktirme.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5574059"/>
            <a:ext cx="133350" cy="133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1025" y="2397472"/>
            <a:ext cx="182061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401639" y="2397472"/>
            <a:ext cx="17204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22092" y="2397472"/>
            <a:ext cx="11174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239494" y="2397472"/>
            <a:ext cx="137293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12433" y="2397472"/>
            <a:ext cx="142904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041481" y="2397472"/>
            <a:ext cx="356949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1025" y="3130897"/>
            <a:ext cx="182061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401639" y="3130897"/>
            <a:ext cx="17204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122092" y="3130897"/>
            <a:ext cx="11174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239494" y="3130897"/>
            <a:ext cx="137293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612433" y="3130897"/>
            <a:ext cx="142904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41481" y="3130897"/>
            <a:ext cx="356949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81025" y="3864322"/>
            <a:ext cx="182061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2401639" y="3864322"/>
            <a:ext cx="17204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122092" y="3864322"/>
            <a:ext cx="11174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239494" y="3864322"/>
            <a:ext cx="137293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612433" y="3864322"/>
            <a:ext cx="142904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41481" y="3864322"/>
            <a:ext cx="356949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81025" y="4597747"/>
            <a:ext cx="1820614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401639" y="4597747"/>
            <a:ext cx="17204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122092" y="4597747"/>
            <a:ext cx="11174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239494" y="4597747"/>
            <a:ext cx="137293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612433" y="4597747"/>
            <a:ext cx="142904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041481" y="4597747"/>
            <a:ext cx="356949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542" y="2687984"/>
            <a:ext cx="457200" cy="200025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542" y="3421409"/>
            <a:ext cx="457200" cy="200025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542" y="4154834"/>
            <a:ext cx="457200" cy="200025"/>
          </a:xfrm>
          <a:prstGeom prst="rect">
            <a:avLst/>
          </a:prstGeom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542" y="4888259"/>
            <a:ext cx="457200" cy="20002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Canlı Kampanya &amp; Test Grupları Analizi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4182814"/>
            <a:ext cx="2633811" cy="6238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025" y="2967037"/>
            <a:ext cx="5324475" cy="1333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b="0" sz="10500" i="0" u="none">
                <a:solidFill>
                  <a:srgbClr val="C3F312"/>
                </a:solidFill>
                <a:latin typeface="Outfit ExtraBold"/>
              </a:rPr>
              <a:t>1.2+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4395787"/>
            <a:ext cx="5324475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FFFFFF"/>
                </a:solidFill>
                <a:latin typeface="Plus Jakarta Sans Medium"/>
              </a:rPr>
              <a:t>Güvenli Ölçekleme Sınırı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794248"/>
            <a:ext cx="5590698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FFFFFF"/>
                </a:solidFill>
                <a:latin typeface="Outfit Medium"/>
              </a:rPr>
              <a:t>Panel ROAS'ına Aldanıp İntihar Etmeyin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194298"/>
            <a:ext cx="5324475" cy="7313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8D96B4"/>
                </a:solidFill>
                <a:latin typeface="Plus Jakarta Sans"/>
              </a:rPr>
              <a:t>Ciro büyürken kasanın boşalması e-ticaretteki en sinsi hasardır. POAS, tüm operasyonel giderleri ve kargo maliyetlerini reklam harcamasına oranlayarak kasanınızın net karlılık sinyalini verir.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525" y="4393852"/>
            <a:ext cx="2233761" cy="2128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1025" y="581025"/>
            <a:ext cx="1158144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FFFFFF"/>
                </a:solidFill>
                <a:latin typeface="Outfit SemiBold"/>
              </a:rPr>
              <a:t>POAS: Gerçek Karlılık Ölçüsü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